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6.32</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06073128"/>
        <c:axId val="-2106052920"/>
      </c:barChart>
      <c:catAx>
        <c:axId val="-210607312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6052920"/>
        <c:crosses val="autoZero"/>
        <c:auto val="1"/>
        <c:lblAlgn val="ctr"/>
        <c:lblOffset val="100"/>
        <c:noMultiLvlLbl val="0"/>
      </c:catAx>
      <c:valAx>
        <c:axId val="-210605292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073128"/>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3003544"/>
        <c:axId val="-2141285144"/>
      </c:barChart>
      <c:catAx>
        <c:axId val="-211300354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285144"/>
        <c:crosses val="autoZero"/>
        <c:auto val="1"/>
        <c:lblAlgn val="ctr"/>
        <c:lblOffset val="100"/>
        <c:noMultiLvlLbl val="0"/>
      </c:catAx>
      <c:valAx>
        <c:axId val="-214128514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300354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VirtualBox</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Sheet1!$B$2:$B$3</c:f>
              <c:numCache>
                <c:formatCode>0%</c:formatCode>
                <c:ptCount val="2"/>
                <c:pt idx="0">
                  <c:v>0.1</c:v>
                </c:pt>
                <c:pt idx="1">
                  <c:v>0.07</c:v>
                </c:pt>
              </c:numCache>
            </c:numRef>
          </c:val>
        </c:ser>
        <c:ser>
          <c:idx val="1"/>
          <c:order val="1"/>
          <c:tx>
            <c:strRef>
              <c:f>Sheet1!$C$1</c:f>
              <c:strCache>
                <c:ptCount val="1"/>
                <c:pt idx="0">
                  <c:v>Physical(norm. via load)</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Sheet1!$C$2:$C$3</c:f>
              <c:numCache>
                <c:formatCode>0%</c:formatCode>
                <c:ptCount val="2"/>
                <c:pt idx="0">
                  <c:v>1.63</c:v>
                </c:pt>
                <c:pt idx="1">
                  <c:v>7.52</c:v>
                </c:pt>
              </c:numCache>
            </c:numRef>
          </c:val>
        </c:ser>
        <c:dLbls>
          <c:showLegendKey val="0"/>
          <c:showVal val="0"/>
          <c:showCatName val="0"/>
          <c:showSerName val="0"/>
          <c:showPercent val="0"/>
          <c:showBubbleSize val="0"/>
        </c:dLbls>
        <c:gapWidth val="150"/>
        <c:axId val="-2102725512"/>
        <c:axId val="2128507576"/>
      </c:barChart>
      <c:catAx>
        <c:axId val="-210272551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28507576"/>
        <c:crosses val="autoZero"/>
        <c:auto val="1"/>
        <c:lblAlgn val="ctr"/>
        <c:lblOffset val="100"/>
        <c:noMultiLvlLbl val="0"/>
      </c:catAx>
      <c:valAx>
        <c:axId val="212850757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272551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11828216"/>
        <c:axId val="-2104073784"/>
      </c:barChart>
      <c:catAx>
        <c:axId val="-2111828216"/>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04073784"/>
        <c:crosses val="autoZero"/>
        <c:auto val="1"/>
        <c:lblAlgn val="ctr"/>
        <c:lblOffset val="100"/>
        <c:noMultiLvlLbl val="0"/>
      </c:catAx>
      <c:valAx>
        <c:axId val="-210407378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182821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89806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all the performance metrics available.</a:t>
            </a:r>
            <a:endParaRPr lang="en" sz="3000" dirty="0"/>
          </a:p>
          <a:p>
            <a:pPr marL="495300" lvl="0" indent="-457200" rtl="0">
              <a:spcBef>
                <a:spcPts val="0"/>
              </a:spcBef>
              <a:buSzPct val="100000"/>
              <a:buFont typeface="Arial"/>
              <a:buChar char="•"/>
            </a:pPr>
            <a:r>
              <a:rPr lang="en" sz="3000" dirty="0"/>
              <a:t>In total, we recorded 44 performance </a:t>
            </a:r>
            <a:r>
              <a:rPr lang="en" sz="3000" dirty="0" smtClean="0"/>
              <a:t>metrics.</a:t>
            </a:r>
            <a:endParaRPr lang="en" sz="3000" dirty="0"/>
          </a:p>
          <a:p>
            <a:pPr lvl="0" rtl="0">
              <a:spcBef>
                <a:spcPts val="0"/>
              </a:spcBef>
              <a:buNone/>
            </a:pP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variation of </a:t>
            </a:r>
            <a:r>
              <a:rPr lang="en" sz="3000" i="1" dirty="0"/>
              <a:t>workload </a:t>
            </a:r>
            <a:r>
              <a:rPr lang="en" sz="3000" dirty="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smtClean="0"/>
              <a:t>Amazon estimates that a one-second page-load slowdown can cost up to $1.6 billion</a:t>
            </a:r>
            <a:r>
              <a:rPr lang="en" sz="3000" smtClean="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2" y="-1"/>
            <a:ext cx="9144000"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2756590465"/>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500060479"/>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3957</TotalTime>
  <Words>2388</Words>
  <Application>Microsoft Macintosh PowerPoint</Application>
  <PresentationFormat>On-screen Show (4:3)</PresentationFormat>
  <Paragraphs>465</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Background: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24</cp:revision>
  <dcterms:modified xsi:type="dcterms:W3CDTF">2017-07-19T19:14:31Z</dcterms:modified>
</cp:coreProperties>
</file>